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65" r:id="rId6"/>
    <p:sldId id="267" r:id="rId7"/>
    <p:sldId id="266" r:id="rId8"/>
    <p:sldId id="268" r:id="rId9"/>
    <p:sldId id="261" r:id="rId10"/>
    <p:sldId id="260" r:id="rId11"/>
    <p:sldId id="262" r:id="rId12"/>
    <p:sldId id="263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ancing Script" panose="020B0604020202020204" charset="0"/>
      <p:regular r:id="rId20"/>
      <p:bold r:id="rId21"/>
    </p:embeddedFont>
    <p:embeddedFont>
      <p:font typeface="Goudy Stout" panose="0202090407030B020401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2868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1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36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82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49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34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31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14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30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46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11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27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33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620687"/>
            <a:ext cx="9144000" cy="27089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760412" y="121151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DESAFIO RAPS – AÇÕES </a:t>
            </a:r>
            <a:r>
              <a:rPr lang="pt-BR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PRESENCIAIS</a:t>
            </a:r>
            <a:r>
              <a:rPr lang="pt-B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-- DEBATES --</a:t>
            </a:r>
            <a:endParaRPr lang="pt-BR"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355603" y="4005064"/>
            <a:ext cx="4608885" cy="1296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Elen Arruda</a:t>
            </a: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Felipe Alencar</a:t>
            </a: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Laís Garcia</a:t>
            </a: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Laís Souza</a:t>
            </a: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Mariana Muniz</a:t>
            </a: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Bruno Magalhães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-684584" y="6166569"/>
            <a:ext cx="3632199" cy="35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PAULO – SP</a:t>
            </a: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Agosto </a:t>
            </a:r>
            <a:r>
              <a:rPr lang="pt-B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2016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738" y="6054008"/>
            <a:ext cx="1428749" cy="7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11560" y="2492896"/>
            <a:ext cx="3525323" cy="5232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Sensibilização..</a:t>
            </a:r>
            <a:endParaRPr lang="pt-BR" sz="2800" b="1" dirty="0">
              <a:solidFill>
                <a:schemeClr val="tx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753" y="6093296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339751" y="3429000"/>
            <a:ext cx="149912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Poesia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Dança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Teatro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Histórias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Fotografias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2961531"/>
            <a:ext cx="3255437" cy="182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11560" y="2492896"/>
            <a:ext cx="3100528" cy="52321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Sustentabilidade dos debates..</a:t>
            </a:r>
            <a:endParaRPr lang="pt-BR" sz="2800" b="1" dirty="0">
              <a:solidFill>
                <a:schemeClr val="tx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753" y="6093296"/>
            <a:ext cx="1428749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Mobilização Colme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0763"/>
            <a:ext cx="4259981" cy="33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4072228"/>
            <a:ext cx="361509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1. </a:t>
            </a:r>
            <a:r>
              <a:rPr lang="pt-BR" dirty="0" smtClean="0"/>
              <a:t>Candidato </a:t>
            </a:r>
            <a:r>
              <a:rPr lang="pt-BR" dirty="0"/>
              <a:t>- Interlocutores ou </a:t>
            </a:r>
            <a:r>
              <a:rPr lang="pt-BR" dirty="0" smtClean="0"/>
              <a:t>Lideranças</a:t>
            </a:r>
          </a:p>
          <a:p>
            <a:endParaRPr lang="pt-BR" b="1" dirty="0" smtClean="0"/>
          </a:p>
          <a:p>
            <a:r>
              <a:rPr lang="pt-BR" b="1" dirty="0" smtClean="0"/>
              <a:t>2. </a:t>
            </a:r>
            <a:r>
              <a:rPr lang="pt-BR" dirty="0" smtClean="0"/>
              <a:t>Interlocutores </a:t>
            </a:r>
            <a:r>
              <a:rPr lang="pt-BR" dirty="0"/>
              <a:t>- Comunidade </a:t>
            </a:r>
            <a:r>
              <a:rPr lang="pt-BR" dirty="0" smtClean="0"/>
              <a:t>Mobilizada</a:t>
            </a:r>
          </a:p>
          <a:p>
            <a:endParaRPr lang="pt-BR" b="1" dirty="0"/>
          </a:p>
          <a:p>
            <a:r>
              <a:rPr lang="pt-BR" b="1" dirty="0" smtClean="0"/>
              <a:t>3. </a:t>
            </a:r>
            <a:r>
              <a:rPr lang="pt-BR" dirty="0" smtClean="0"/>
              <a:t>Candidato </a:t>
            </a:r>
            <a:r>
              <a:rPr lang="pt-BR" dirty="0"/>
              <a:t>- Comunidade Mobilizada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3645024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i="1" dirty="0" smtClean="0">
                <a:solidFill>
                  <a:schemeClr val="tx1"/>
                </a:solidFill>
              </a:rPr>
              <a:t>Tipos de Comunicação:</a:t>
            </a:r>
            <a:endParaRPr lang="pt-BR" i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61" y="3924644"/>
            <a:ext cx="295168" cy="29516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41034"/>
            <a:ext cx="295168" cy="2951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69" y="4797152"/>
            <a:ext cx="211651" cy="21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Experiências Práticas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753" y="6093296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4447607" y="3244333"/>
            <a:ext cx="2487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2060848"/>
            <a:ext cx="6574047" cy="358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753" y="6093296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4447607" y="3244333"/>
            <a:ext cx="2487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6" name="Shape 108"/>
          <p:cNvSpPr txBox="1"/>
          <p:nvPr/>
        </p:nvSpPr>
        <p:spPr>
          <a:xfrm>
            <a:off x="5171852" y="5301208"/>
            <a:ext cx="3960440" cy="6811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 bons debates!!</a:t>
            </a:r>
            <a:endParaRPr lang="pt-BR" sz="3200" b="1" i="0" u="none" strike="noStrike" cap="none" dirty="0">
              <a:solidFill>
                <a:schemeClr val="accent4">
                  <a:lumMod val="75000"/>
                </a:schemeClr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6"/>
          <a:stretch/>
        </p:blipFill>
        <p:spPr>
          <a:xfrm>
            <a:off x="683568" y="908720"/>
            <a:ext cx="7789955" cy="41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lang="pt-BR" sz="20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46" y="3372060"/>
            <a:ext cx="2679184" cy="12090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1466"/>
          <a:stretch/>
        </p:blipFill>
        <p:spPr>
          <a:xfrm>
            <a:off x="430783" y="1910940"/>
            <a:ext cx="2309186" cy="1428616"/>
          </a:xfrm>
          <a:prstGeom prst="rect">
            <a:avLst/>
          </a:prstGeom>
        </p:spPr>
      </p:pic>
      <p:sp>
        <p:nvSpPr>
          <p:cNvPr id="8" name="Shape 108"/>
          <p:cNvSpPr txBox="1"/>
          <p:nvPr/>
        </p:nvSpPr>
        <p:spPr>
          <a:xfrm>
            <a:off x="2772225" y="2650464"/>
            <a:ext cx="3960440" cy="6811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i="0" u="none" strike="noStrike" cap="none" dirty="0" smtClean="0">
                <a:solidFill>
                  <a:schemeClr val="accent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Busca de soluções através da compatibilização de interesses, ou seja...</a:t>
            </a:r>
            <a:endParaRPr lang="pt-BR" sz="2000" b="1" i="0" u="none" strike="noStrike" cap="none" dirty="0">
              <a:solidFill>
                <a:schemeClr val="accent6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9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5738" y="6054008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8"/>
          <p:cNvSpPr txBox="1"/>
          <p:nvPr/>
        </p:nvSpPr>
        <p:spPr>
          <a:xfrm>
            <a:off x="600627" y="5179652"/>
            <a:ext cx="7859805" cy="3600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 i="0" u="none" strike="noStrike" cap="none" dirty="0" smtClean="0">
                <a:solidFill>
                  <a:schemeClr val="tx1"/>
                </a:solidFill>
                <a:latin typeface="Goudy Stout" panose="0202090407030B020401" pitchFamily="18" charset="0"/>
                <a:ea typeface="Dancing Script"/>
                <a:cs typeface="Dancing Script"/>
                <a:sym typeface="Dancing Script"/>
              </a:rPr>
              <a:t>Mas como ouvir, debater e buscar soluções junto à população??</a:t>
            </a:r>
            <a:endParaRPr lang="pt-BR" sz="1600" b="1" i="0" u="none" strike="noStrike" cap="none" dirty="0">
              <a:solidFill>
                <a:schemeClr val="tx1"/>
              </a:solidFill>
              <a:latin typeface="Goudy Stout" panose="0202090407030B020401" pitchFamily="18" charset="0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Uma boa estratégia...</a:t>
            </a:r>
            <a:endParaRPr lang="pt-BR" sz="20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738" y="6054008"/>
            <a:ext cx="1428749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07744"/>
            <a:ext cx="2799754" cy="2799754"/>
          </a:xfrm>
          <a:prstGeom prst="rect">
            <a:avLst/>
          </a:prstGeom>
        </p:spPr>
      </p:pic>
      <p:sp>
        <p:nvSpPr>
          <p:cNvPr id="11" name="Shape 100"/>
          <p:cNvSpPr txBox="1"/>
          <p:nvPr/>
        </p:nvSpPr>
        <p:spPr>
          <a:xfrm>
            <a:off x="4788024" y="2492894"/>
            <a:ext cx="2952328" cy="3096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Benefícios do Debate:</a:t>
            </a:r>
            <a:endParaRPr lang="pt-BR" sz="16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 a proximidade com os eleitores;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acesso a novas ideias;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 o(a) Candidato(a) empático às necessidades da População;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­Melhora as decisões da Campanha ou do Mandato</a:t>
            </a:r>
            <a:endParaRPr lang="pt-BR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8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rgbClr val="538C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83568" y="2060848"/>
            <a:ext cx="7416824" cy="3959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ambiente de integração entre sociedade e </a:t>
            </a:r>
            <a:r>
              <a:rPr lang="pt-B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candidatos, candidatos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­.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pt-BR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­Humanização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política, trazendo os </a:t>
            </a:r>
            <a:r>
              <a:rPr lang="pt-B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candidatos e candidatos próximos da 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pt-B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opulação </a:t>
            </a:r>
            <a:r>
              <a:rPr lang="pt-B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problemas (ouvir diferentes pontos de vista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pt-B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­</a:t>
            </a:r>
            <a:r>
              <a:rPr lang="pt-B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o 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protagonismo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participação da população nas melhorias em políticas de seu </a:t>
            </a:r>
            <a:r>
              <a:rPr lang="pt-B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interesse</a:t>
            </a: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738" y="6054008"/>
            <a:ext cx="1428749" cy="7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rgbClr val="538C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Pesquisa de Opinião!</a:t>
            </a:r>
            <a:endParaRPr lang="pt-BR"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738" y="6054008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8"/>
          <p:cNvSpPr txBox="1"/>
          <p:nvPr/>
        </p:nvSpPr>
        <p:spPr>
          <a:xfrm>
            <a:off x="179512" y="2042521"/>
            <a:ext cx="5040560" cy="6811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i="0" u="none" strike="noStrike" cap="none" dirty="0" smtClean="0">
                <a:solidFill>
                  <a:schemeClr val="tx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 população quer debater?   100% de 80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b="1" dirty="0">
              <a:solidFill>
                <a:schemeClr val="tx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i="0" u="none" strike="noStrike" cap="none" dirty="0" smtClean="0">
                <a:solidFill>
                  <a:schemeClr val="tx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entrevistados responderam..</a:t>
            </a:r>
            <a:endParaRPr lang="pt-BR" sz="2000" b="1" i="0" u="none" strike="noStrike" cap="none" dirty="0">
              <a:solidFill>
                <a:schemeClr val="tx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73" b="71970" l="11875" r="87292">
                        <a14:foregroundMark x1="31875" y1="57955" x2="31875" y2="57955"/>
                        <a14:foregroundMark x1="39167" y1="57197" x2="39167" y2="57197"/>
                        <a14:foregroundMark x1="45208" y1="56818" x2="45208" y2="56818"/>
                        <a14:foregroundMark x1="53750" y1="56061" x2="53750" y2="56061"/>
                        <a14:foregroundMark x1="67083" y1="55682" x2="67083" y2="55682"/>
                        <a14:foregroundMark x1="82500" y1="55682" x2="82500" y2="55682"/>
                        <a14:foregroundMark x1="73750" y1="55682" x2="73750" y2="5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9" t="35816" r="8995" b="23213"/>
          <a:stretch/>
        </p:blipFill>
        <p:spPr>
          <a:xfrm>
            <a:off x="2699792" y="2295262"/>
            <a:ext cx="1728192" cy="773698"/>
          </a:xfrm>
          <a:prstGeom prst="rect">
            <a:avLst/>
          </a:prstGeom>
        </p:spPr>
      </p:pic>
      <p:pic>
        <p:nvPicPr>
          <p:cNvPr id="2054" name="Picture 6" descr="https://lh5.googleusercontent.com/GHW6dw3XxkWknPXl_agA1Gm5Nd2yZ_1P4y6R8ME9Oalc-QuHuxiBXPE5geQAn4twIaDh9bya6fO8575jXhZmh4gqoCOn8QraFWv9OuNEpkmjk10EVjXcNMtb3pF5VeceCOb1nb6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054423" cy="30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G7KuYc1yY3vpWX6sj2fpmNOWRacZSgdTFyPx2tpYBLUBAFCynaGnONk0MVeLiW9IbfQouwLBqdgNn_7DQBGlXu5X2xD7hvXKPiHG0ohz_10rBzts2JYHlHEAYQU-fKBGOOwaXEw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86" y="1700808"/>
            <a:ext cx="43567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40"/>
            <a:ext cx="9144000" cy="71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rgbClr val="538C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lang="pt-BR"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738" y="6054008"/>
            <a:ext cx="1428749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492896"/>
            <a:ext cx="3106227" cy="1584176"/>
          </a:xfrm>
          <a:prstGeom prst="rect">
            <a:avLst/>
          </a:prstGeom>
        </p:spPr>
      </p:pic>
      <p:sp>
        <p:nvSpPr>
          <p:cNvPr id="13" name="Shape 100"/>
          <p:cNvSpPr txBox="1"/>
          <p:nvPr/>
        </p:nvSpPr>
        <p:spPr>
          <a:xfrm>
            <a:off x="4932040" y="2492896"/>
            <a:ext cx="2952328" cy="1584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Etapas de um debate:</a:t>
            </a:r>
            <a:endParaRPr lang="pt-BR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Definindo o Tema;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Dinâmicas;</a:t>
            </a:r>
          </a:p>
          <a:p>
            <a:pPr marL="742950" lvl="1" indent="-285750" algn="just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Sensibilização</a:t>
            </a:r>
            <a:r>
              <a:rPr lang="pt-B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Sustentabilidade;</a:t>
            </a:r>
          </a:p>
          <a:p>
            <a:pPr marL="742950" marR="0" lvl="1" indent="-2857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pt-BR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81" y="5085184"/>
            <a:ext cx="1355445" cy="109881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347864" y="5306861"/>
            <a:ext cx="4293215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Foco das explicações</a:t>
            </a:r>
            <a:r>
              <a:rPr lang="pt-BR" sz="1100" dirty="0" smtClean="0"/>
              <a:t>: estimular a população a participar dos debates, compreendendo o diferencial do(a) Candidato(a) e sentindo-se livre para explanar suas ideias e valores!</a:t>
            </a:r>
            <a:endParaRPr lang="pt-BR" sz="1100" dirty="0"/>
          </a:p>
          <a:p>
            <a:r>
              <a:rPr lang="pt-BR" dirty="0"/>
              <a:t/>
            </a:r>
            <a:br>
              <a:rPr lang="pt-BR" dirty="0"/>
            </a:br>
            <a:endParaRPr lang="pt-BR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5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11560" y="2492896"/>
            <a:ext cx="2863284" cy="5232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 smtClean="0">
                <a:solidFill>
                  <a:schemeClr val="tx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Definindo o tema..</a:t>
            </a:r>
            <a:endParaRPr lang="pt-BR" sz="2800" b="1" i="0" u="none" strike="noStrike" cap="none" dirty="0">
              <a:solidFill>
                <a:schemeClr val="tx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753" y="6093296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95735" y="3429000"/>
            <a:ext cx="258275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Conhecer </a:t>
            </a:r>
            <a:r>
              <a:rPr lang="pt-BR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público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Definir tema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Definir local e estrutura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Definir formato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6996" y="2147124"/>
            <a:ext cx="3696964" cy="30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90920"/>
            <a:ext cx="946358" cy="1004093"/>
          </a:xfrm>
          <a:prstGeom prst="rect">
            <a:avLst/>
          </a:prstGeom>
        </p:spPr>
      </p:pic>
      <p:sp>
        <p:nvSpPr>
          <p:cNvPr id="10" name="Shape 110"/>
          <p:cNvSpPr txBox="1"/>
          <p:nvPr/>
        </p:nvSpPr>
        <p:spPr>
          <a:xfrm>
            <a:off x="2273062" y="5392316"/>
            <a:ext cx="4968552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pt-BR" sz="1600" b="1" i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Manter uma base de dados com informações e contato de quem comparece aos debates!!</a:t>
            </a:r>
            <a:endParaRPr lang="pt-BR" sz="1600" b="1" i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9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474787" y="620687"/>
            <a:ext cx="6265862" cy="893762"/>
          </a:xfrm>
          <a:prstGeom prst="rect">
            <a:avLst/>
          </a:pr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11560" y="2492896"/>
            <a:ext cx="3546163" cy="52321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Pertencimento..</a:t>
            </a:r>
            <a:endParaRPr lang="pt-BR" sz="2800" b="1" dirty="0">
              <a:solidFill>
                <a:schemeClr val="tx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753" y="6093296"/>
            <a:ext cx="1428749" cy="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267743" y="3429000"/>
            <a:ext cx="261802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Ideias que Melhoram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pt-BR" sz="1600" i="1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pt-BR" sz="1600" i="1" u="sng" dirty="0" smtClean="0">
                <a:solidFill>
                  <a:schemeClr val="tx1"/>
                </a:solidFill>
              </a:rPr>
              <a:t>Ações Mobilizadoras: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pt-BR"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Muro das Lamentações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t-BR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Árvore dos Sonhos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1" y="2492896"/>
            <a:ext cx="3579854" cy="267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296</Words>
  <Application>Microsoft Office PowerPoint</Application>
  <PresentationFormat>Apresentação na tela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Dancing Script</vt:lpstr>
      <vt:lpstr>Arial</vt:lpstr>
      <vt:lpstr>Goudy Stout</vt:lpstr>
      <vt:lpstr>Tema do Office</vt:lpstr>
      <vt:lpstr>DESAFIO RAPS – AÇÕES PRESENCIAIS -- DEBATES --</vt:lpstr>
      <vt:lpstr>Introdução</vt:lpstr>
      <vt:lpstr>Uma boa estratégia...</vt:lpstr>
      <vt:lpstr>Objetivos</vt:lpstr>
      <vt:lpstr>Pesquisa de Opinião!</vt:lpstr>
      <vt:lpstr>Apresentação do PowerPoint</vt:lpstr>
      <vt:lpstr>Metodologia</vt:lpstr>
      <vt:lpstr>Metodologia</vt:lpstr>
      <vt:lpstr>Metodologia</vt:lpstr>
      <vt:lpstr>Metodologia</vt:lpstr>
      <vt:lpstr>Metodologia</vt:lpstr>
      <vt:lpstr>Experiências Práticas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RAPS – AÇÕES PRESENCIAIS -- DEBATES --</dc:title>
  <dc:creator>Bruno Magalhães (SEDESE)</dc:creator>
  <cp:lastModifiedBy>Gerson Camargo</cp:lastModifiedBy>
  <cp:revision>13</cp:revision>
  <dcterms:modified xsi:type="dcterms:W3CDTF">2016-08-09T19:29:14Z</dcterms:modified>
</cp:coreProperties>
</file>