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1" r:id="rId7"/>
    <p:sldId id="262" r:id="rId8"/>
    <p:sldId id="266" r:id="rId9"/>
    <p:sldId id="259" r:id="rId10"/>
    <p:sldId id="267" r:id="rId11"/>
    <p:sldId id="269" r:id="rId12"/>
    <p:sldId id="270" r:id="rId13"/>
    <p:sldId id="271" r:id="rId14"/>
    <p:sldId id="272" r:id="rId15"/>
    <p:sldId id="268" r:id="rId16"/>
    <p:sldId id="273" r:id="rId17"/>
    <p:sldId id="26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80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79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63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4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84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03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93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09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7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29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87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C9BD8-E6A8-4DDB-AA88-2792AD17E7FF}" type="datetimeFigureOut">
              <a:rPr lang="pt-BR" smtClean="0"/>
              <a:t>09/08/2016</a:t>
            </a:fld>
            <a:endParaRPr lang="pt-BR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45190-30FB-445C-8D2B-B37A698CBB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59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432" y="753651"/>
            <a:ext cx="10899058" cy="4629510"/>
          </a:xfrm>
        </p:spPr>
        <p:txBody>
          <a:bodyPr>
            <a:noAutofit/>
          </a:bodyPr>
          <a:lstStyle/>
          <a:p>
            <a:r>
              <a:rPr lang="pt-BR" sz="9600" dirty="0"/>
              <a:t>“Financiamento da Campanha: Crowdfunding</a:t>
            </a:r>
            <a:r>
              <a:rPr lang="pt-BR" sz="9600" dirty="0" smtClean="0"/>
              <a:t>”</a:t>
            </a:r>
            <a:endParaRPr lang="pt-BR" sz="9000" dirty="0"/>
          </a:p>
        </p:txBody>
      </p:sp>
    </p:spTree>
    <p:extLst>
      <p:ext uri="{BB962C8B-B14F-4D97-AF65-F5344CB8AC3E}">
        <p14:creationId xmlns:p14="http://schemas.microsoft.com/office/powerpoint/2010/main" val="23046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92054" y="275650"/>
            <a:ext cx="729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u="sng" dirty="0"/>
              <a:t>Orçamento de campanha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04552" y="2021983"/>
            <a:ext cx="10637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Importante fazer 3 planos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1- BÁSICO (Aquilo que não pode faltar na campanha)</a:t>
            </a:r>
          </a:p>
          <a:p>
            <a:endParaRPr lang="pt-BR" sz="2800" dirty="0" smtClean="0"/>
          </a:p>
          <a:p>
            <a:r>
              <a:rPr lang="pt-BR" sz="2800" dirty="0" smtClean="0"/>
              <a:t>2- POSSÍVEL (orçamento controlado)</a:t>
            </a:r>
          </a:p>
          <a:p>
            <a:endParaRPr lang="pt-BR" sz="2800" dirty="0" smtClean="0"/>
          </a:p>
          <a:p>
            <a:r>
              <a:rPr lang="pt-BR" sz="2800" dirty="0" smtClean="0"/>
              <a:t>3- SONHO (orçamento com diversas ideias, mas com custos mapeados)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398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2027" y="430197"/>
            <a:ext cx="11502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u="sng" dirty="0"/>
              <a:t>Planilha de colaboradores/financiadores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48" y="1546636"/>
            <a:ext cx="9100243" cy="51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48087" y="546107"/>
            <a:ext cx="3560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u="sng" dirty="0"/>
              <a:t>Mobilização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30310" y="1867437"/>
            <a:ext cx="104962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Definir “DELEGADOS” de captação: Pessoas que ficarão responsáveis por buscar no mínimo outras 10 pequenas doações.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Definir Coordenador de Captação: Responsável por cobrar e incentivar os delegados.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IMPORTANTE: Com pequenas doações fidelizamos os doadores e criamos uma grande rede (COLABORAÇÃO) </a:t>
            </a:r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9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4742" y="481713"/>
            <a:ext cx="10699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u="sng" dirty="0"/>
              <a:t>Termo de compromisso programático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1041" y="2163651"/>
            <a:ext cx="101871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CARTA DE APRESENTAÇÃO DO CANDIDATO</a:t>
            </a:r>
          </a:p>
          <a:p>
            <a:endParaRPr lang="pt-BR" sz="2800" dirty="0"/>
          </a:p>
          <a:p>
            <a:r>
              <a:rPr lang="pt-BR" sz="2800" dirty="0" smtClean="0"/>
              <a:t>INFORMAÇÕES DA DOAÇÃO</a:t>
            </a:r>
          </a:p>
          <a:p>
            <a:endParaRPr lang="pt-BR" sz="2800" dirty="0"/>
          </a:p>
          <a:p>
            <a:r>
              <a:rPr lang="pt-BR" sz="2800" dirty="0" smtClean="0"/>
              <a:t>EXCLARECIMENTOS</a:t>
            </a:r>
          </a:p>
          <a:p>
            <a:endParaRPr lang="pt-BR" sz="2800" dirty="0"/>
          </a:p>
          <a:p>
            <a:r>
              <a:rPr lang="pt-BR" sz="2800" dirty="0" smtClean="0"/>
              <a:t>PASSO A PASSO</a:t>
            </a:r>
          </a:p>
          <a:p>
            <a:endParaRPr lang="pt-BR" sz="2800" dirty="0"/>
          </a:p>
          <a:p>
            <a:r>
              <a:rPr lang="pt-BR" sz="2800" dirty="0" smtClean="0"/>
              <a:t>#SEGURANÇA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647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01169" y="546107"/>
            <a:ext cx="761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u="sng" dirty="0"/>
              <a:t>Informações sobre doação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68191" y="2343955"/>
            <a:ext cx="96333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1- Deixar o doador totalmente seguro e informado sobre o processo e importância da doação;</a:t>
            </a:r>
          </a:p>
          <a:p>
            <a:endParaRPr lang="pt-BR" sz="2800" dirty="0"/>
          </a:p>
          <a:p>
            <a:r>
              <a:rPr lang="pt-BR" sz="2800" dirty="0" smtClean="0"/>
              <a:t>2- Prevenir ambos legalmente de eventuais problemas;</a:t>
            </a:r>
          </a:p>
          <a:p>
            <a:endParaRPr lang="pt-BR" sz="2800" dirty="0"/>
          </a:p>
          <a:p>
            <a:r>
              <a:rPr lang="pt-BR" sz="2800" dirty="0" smtClean="0"/>
              <a:t>3- Criar maior engajamento;</a:t>
            </a:r>
          </a:p>
          <a:p>
            <a:endParaRPr lang="pt-BR" sz="2800" dirty="0"/>
          </a:p>
          <a:p>
            <a:r>
              <a:rPr lang="pt-BR" sz="2800" dirty="0" smtClean="0"/>
              <a:t>4- Incentivar o crescimento de doações em rede.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1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07277" y="249892"/>
            <a:ext cx="5783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u="sng" dirty="0"/>
              <a:t>Prestação de contas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37127" y="1712890"/>
            <a:ext cx="103417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CONEXÃO com: Orçamento, Planilha, Mobilização e Informações.</a:t>
            </a:r>
          </a:p>
          <a:p>
            <a:endParaRPr lang="pt-BR" sz="2800" dirty="0" smtClean="0"/>
          </a:p>
          <a:p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Importante definir uma coordenação de inteligência para essa área afim de controlar os passos e certificar o andamento legal da campanha e maximizar todos os detalhes.;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 prestação deve ser compilada diariamente;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Uma ótima prestação passa por um ótimo planejamento.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38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5617" y="1007166"/>
            <a:ext cx="1105231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“Nunca duvide que um pequeno grupo de pessoas conscientes e engajados possa mudar o mundo. De fato, sempre foi assim que o mundo mudou.”</a:t>
            </a:r>
          </a:p>
          <a:p>
            <a:pPr algn="ctr"/>
            <a:endParaRPr lang="pt-B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Margaret </a:t>
            </a:r>
            <a:r>
              <a:rPr lang="pt-BR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Mead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685165"/>
            <a:ext cx="6263640" cy="1325563"/>
          </a:xfrm>
        </p:spPr>
        <p:txBody>
          <a:bodyPr>
            <a:normAutofit/>
          </a:bodyPr>
          <a:lstStyle/>
          <a:p>
            <a:r>
              <a:rPr lang="pt-BR" sz="8000" b="1" u="sng" dirty="0" smtClean="0"/>
              <a:t>Obrigado!</a:t>
            </a:r>
            <a:endParaRPr lang="pt-BR" sz="8000" b="1" u="sng" dirty="0"/>
          </a:p>
        </p:txBody>
      </p:sp>
    </p:spTree>
    <p:extLst>
      <p:ext uri="{BB962C8B-B14F-4D97-AF65-F5344CB8AC3E}">
        <p14:creationId xmlns:p14="http://schemas.microsoft.com/office/powerpoint/2010/main" val="20685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/>
              <a:t>Beneficiários</a:t>
            </a:r>
            <a:r>
              <a:rPr lang="pt-PT" dirty="0" smtClean="0"/>
              <a:t>: </a:t>
            </a:r>
            <a:r>
              <a:rPr lang="pt-PT" sz="3600" dirty="0" smtClean="0"/>
              <a:t>Candidatos ao pleito eleitoral de 2016 no âmbito municipal.</a:t>
            </a:r>
            <a:endParaRPr lang="pt-BR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91577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PT" b="1" dirty="0" smtClean="0"/>
          </a:p>
          <a:p>
            <a:pPr marL="0" indent="0">
              <a:buNone/>
            </a:pPr>
            <a:r>
              <a:rPr lang="pt-PT" sz="3000" b="1" dirty="0" smtClean="0"/>
              <a:t>Conjuntura:</a:t>
            </a:r>
          </a:p>
          <a:p>
            <a:pPr marL="0" indent="0" algn="just">
              <a:buNone/>
            </a:pPr>
            <a:endParaRPr lang="pt-BR" sz="3000" dirty="0"/>
          </a:p>
          <a:p>
            <a:pPr lvl="0" algn="just" fontAlgn="base"/>
            <a:r>
              <a:rPr lang="pt-PT" sz="3000" dirty="0" smtClean="0"/>
              <a:t>ADI 4650 e </a:t>
            </a:r>
            <a:r>
              <a:rPr lang="pt-PT" sz="3000" dirty="0"/>
              <a:t>a Reforma Eleitoral modificando as relações financeiras entre os </a:t>
            </a:r>
            <a:r>
              <a:rPr lang="pt-PT" sz="3000" dirty="0" smtClean="0"/>
              <a:t>atores eleitorais. (E</a:t>
            </a:r>
            <a:r>
              <a:rPr lang="pt-BR" sz="3000" dirty="0" smtClean="0"/>
              <a:t>stá </a:t>
            </a:r>
            <a:r>
              <a:rPr lang="pt-BR" sz="3000" dirty="0"/>
              <a:t>proibido o financiamento eleitoral por pessoas jurídicas. Na prática, isso significa que as campanhas eleitorais deste ano serão financiadas exclusivamente por doações de pessoas físicas e pelos recursos do Fundo </a:t>
            </a:r>
            <a:r>
              <a:rPr lang="pt-BR" sz="3000" dirty="0" smtClean="0"/>
              <a:t>Partidário)</a:t>
            </a:r>
            <a:r>
              <a:rPr lang="pt-PT" sz="3000" dirty="0" smtClean="0"/>
              <a:t>;</a:t>
            </a:r>
          </a:p>
          <a:p>
            <a:pPr lvl="0" algn="just" fontAlgn="base"/>
            <a:endParaRPr lang="pt-BR" sz="3000" dirty="0"/>
          </a:p>
          <a:p>
            <a:pPr lvl="0" algn="just" fontAlgn="base"/>
            <a:r>
              <a:rPr lang="pt-PT" sz="3000" dirty="0"/>
              <a:t>Eleição de 2008 do Presidente dos Estados Unidos, Barack Obama, chama a atenção pela quantidade de pequenos doadores.</a:t>
            </a:r>
            <a:endParaRPr lang="pt-BR" sz="3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O Que Constitui Sucesso?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lvl="0" algn="just" fontAlgn="base"/>
            <a:endParaRPr lang="pt-PT" dirty="0" smtClean="0"/>
          </a:p>
          <a:p>
            <a:pPr lvl="0" algn="just" fontAlgn="base"/>
            <a:r>
              <a:rPr lang="pt-PT" dirty="0" smtClean="0"/>
              <a:t>Realização </a:t>
            </a:r>
            <a:r>
              <a:rPr lang="pt-PT" dirty="0"/>
              <a:t>de uma campanha barata</a:t>
            </a:r>
            <a:r>
              <a:rPr lang="pt-PT" dirty="0" smtClean="0"/>
              <a:t>;</a:t>
            </a:r>
          </a:p>
          <a:p>
            <a:pPr lvl="0" algn="just" fontAlgn="base"/>
            <a:endParaRPr lang="pt-BR" dirty="0"/>
          </a:p>
          <a:p>
            <a:pPr lvl="0" algn="just" fontAlgn="base"/>
            <a:r>
              <a:rPr lang="pt-PT" dirty="0"/>
              <a:t>Forte presença em redes sociais</a:t>
            </a:r>
            <a:r>
              <a:rPr lang="pt-PT" dirty="0" smtClean="0"/>
              <a:t>;</a:t>
            </a:r>
          </a:p>
          <a:p>
            <a:pPr lvl="0" algn="just" fontAlgn="base"/>
            <a:endParaRPr lang="pt-BR" dirty="0"/>
          </a:p>
          <a:p>
            <a:pPr lvl="0" algn="just" fontAlgn="base"/>
            <a:r>
              <a:rPr lang="pt-PT" dirty="0" err="1"/>
              <a:t>Viralização</a:t>
            </a:r>
            <a:r>
              <a:rPr lang="pt-PT" dirty="0"/>
              <a:t> da imagem do candidato como um exemplo positivo de político;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0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O Que Constitui Sucesso?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fontAlgn="base"/>
            <a:endParaRPr lang="pt-PT" dirty="0" smtClean="0"/>
          </a:p>
          <a:p>
            <a:pPr lvl="0" algn="just" fontAlgn="base"/>
            <a:r>
              <a:rPr lang="pt-PT" dirty="0" smtClean="0"/>
              <a:t>Definição de </a:t>
            </a:r>
            <a:r>
              <a:rPr lang="pt-PT" dirty="0" err="1" smtClean="0"/>
              <a:t>apoiadores</a:t>
            </a:r>
            <a:r>
              <a:rPr lang="pt-PT" dirty="0" smtClean="0"/>
              <a:t> e colaboradores;</a:t>
            </a:r>
          </a:p>
          <a:p>
            <a:pPr lvl="0" algn="just" fontAlgn="base"/>
            <a:endParaRPr lang="pt-BR" dirty="0" smtClean="0"/>
          </a:p>
          <a:p>
            <a:pPr lvl="0" algn="just" fontAlgn="base"/>
            <a:r>
              <a:rPr lang="pt-PT" dirty="0" smtClean="0"/>
              <a:t>Definição </a:t>
            </a:r>
            <a:r>
              <a:rPr lang="pt-PT" dirty="0"/>
              <a:t>de plataforma de arrecadação online (voto legal</a:t>
            </a:r>
            <a:r>
              <a:rPr lang="pt-PT" dirty="0" smtClean="0"/>
              <a:t>);</a:t>
            </a:r>
          </a:p>
          <a:p>
            <a:pPr lvl="0" algn="just" fontAlgn="base"/>
            <a:endParaRPr lang="pt-PT" dirty="0" smtClean="0"/>
          </a:p>
          <a:p>
            <a:pPr lvl="0" algn="just" fontAlgn="base"/>
            <a:r>
              <a:rPr lang="pt-BR" dirty="0" smtClean="0"/>
              <a:t>https://www.votolegal.org.br/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82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Voto Legal</a:t>
            </a:r>
            <a:endParaRPr lang="pt-BR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Voto Legal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Voto Legal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Voto Legal</a:t>
            </a:r>
            <a:endParaRPr lang="pt-BR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Estratégias: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u="sng" dirty="0" smtClean="0"/>
              <a:t>Orçamento </a:t>
            </a:r>
            <a:r>
              <a:rPr lang="pt-PT" u="sng" dirty="0"/>
              <a:t>de </a:t>
            </a:r>
            <a:r>
              <a:rPr lang="pt-PT" u="sng" dirty="0" smtClean="0"/>
              <a:t>campanha;</a:t>
            </a:r>
          </a:p>
          <a:p>
            <a:r>
              <a:rPr lang="pt-PT" u="sng" dirty="0"/>
              <a:t>Planilha de colaboradores/financiadores</a:t>
            </a:r>
            <a:r>
              <a:rPr lang="pt-PT" u="sng" dirty="0" smtClean="0"/>
              <a:t>;</a:t>
            </a:r>
          </a:p>
          <a:p>
            <a:r>
              <a:rPr lang="pt-PT" u="sng" dirty="0" smtClean="0"/>
              <a:t>Mobilização;</a:t>
            </a:r>
          </a:p>
          <a:p>
            <a:r>
              <a:rPr lang="pt-PT" u="sng" dirty="0"/>
              <a:t>Termo de compromisso programático</a:t>
            </a:r>
            <a:r>
              <a:rPr lang="pt-PT" u="sng" dirty="0" smtClean="0"/>
              <a:t>;</a:t>
            </a:r>
          </a:p>
          <a:p>
            <a:r>
              <a:rPr lang="pt-PT" u="sng" dirty="0" smtClean="0"/>
              <a:t>Informações </a:t>
            </a:r>
            <a:r>
              <a:rPr lang="pt-PT" u="sng" dirty="0"/>
              <a:t>sobre </a:t>
            </a:r>
            <a:r>
              <a:rPr lang="pt-PT" u="sng" dirty="0" smtClean="0"/>
              <a:t>doação;</a:t>
            </a:r>
          </a:p>
          <a:p>
            <a:r>
              <a:rPr lang="pt-PT" u="sng" dirty="0"/>
              <a:t>Prestação de </a:t>
            </a:r>
            <a:r>
              <a:rPr lang="pt-PT" u="sng" dirty="0" smtClean="0"/>
              <a:t>contas;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7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365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“Financiamento da Campanha: Crowdfunding”</vt:lpstr>
      <vt:lpstr>Beneficiários: Candidatos ao pleito eleitoral de 2016 no âmbito municipal.</vt:lpstr>
      <vt:lpstr>O Que Constitui Sucesso? </vt:lpstr>
      <vt:lpstr>O Que Constitui Sucesso? </vt:lpstr>
      <vt:lpstr>Voto Legal</vt:lpstr>
      <vt:lpstr>Voto Legal</vt:lpstr>
      <vt:lpstr>Voto Legal</vt:lpstr>
      <vt:lpstr>Voto Legal</vt:lpstr>
      <vt:lpstr>Estratégias: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RAPS Crowdfunding</dc:title>
  <dc:creator>LIANDRO LINDNER</dc:creator>
  <cp:lastModifiedBy>Gerson Camargo</cp:lastModifiedBy>
  <cp:revision>18</cp:revision>
  <dcterms:created xsi:type="dcterms:W3CDTF">2016-08-06T03:25:53Z</dcterms:created>
  <dcterms:modified xsi:type="dcterms:W3CDTF">2016-08-09T19:34:56Z</dcterms:modified>
</cp:coreProperties>
</file>